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dtRiTkm3nSsyH1wuWoCZSwuyV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7be508a67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27be508a67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7be508a67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27be508a67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be508a67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27be508a67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be508a678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7be508a678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8342"/>
            <a:ext cx="12536487" cy="703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uentro-datos">
  <p:cSld name="encuentro-da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1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5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Resultados línea 2 - </a:t>
            </a:r>
            <a:r>
              <a:rPr b="1" lang="es-ES" sz="3200">
                <a:solidFill>
                  <a:srgbClr val="1F3864"/>
                </a:solidFill>
              </a:rPr>
              <a:t>recursos existentes</a:t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317550" y="2245827"/>
            <a:ext cx="115569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Char char="-"/>
            </a:pPr>
            <a:r>
              <a:rPr lang="es-ES" sz="3200">
                <a:solidFill>
                  <a:srgbClr val="1F3864"/>
                </a:solidFill>
              </a:rPr>
              <a:t>cuadro global con 6 campos: institución, curso, idioma, formato, nivel y rol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317550" y="3553550"/>
            <a:ext cx="11556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Char char="-"/>
            </a:pPr>
            <a:r>
              <a:rPr lang="es-ES" sz="3200">
                <a:solidFill>
                  <a:srgbClr val="1F3864"/>
                </a:solidFill>
              </a:rPr>
              <a:t>en total unos 100 cursos y acciones formativas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317550" y="4420925"/>
            <a:ext cx="11556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Char char="-"/>
            </a:pPr>
            <a:r>
              <a:rPr lang="es-ES" sz="3200">
                <a:solidFill>
                  <a:srgbClr val="1F3864"/>
                </a:solidFill>
              </a:rPr>
              <a:t>la mayoría centrados en niveles básicos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¿Y a partir de ahora?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80554" y="1955921"/>
            <a:ext cx="11557000" cy="61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819550" y="2245825"/>
            <a:ext cx="11055000" cy="28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F3864"/>
                </a:solidFill>
              </a:rPr>
              <a:t>continuidad del grupo</a:t>
            </a:r>
            <a:endParaRPr sz="3200">
              <a:solidFill>
                <a:srgbClr val="1F3864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F3864"/>
                </a:solidFill>
              </a:rPr>
              <a:t>actualización y difusión de resultados</a:t>
            </a:r>
            <a:endParaRPr sz="3200">
              <a:solidFill>
                <a:srgbClr val="1F3864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F3864"/>
                </a:solidFill>
              </a:rPr>
              <a:t>promoción contenidos</a:t>
            </a:r>
            <a:endParaRPr sz="3200">
              <a:solidFill>
                <a:srgbClr val="1F3864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F3864"/>
                </a:solidFill>
              </a:rPr>
              <a:t>colaboración entidades formadoras para creación cursos </a:t>
            </a:r>
            <a:endParaRPr sz="3200">
              <a:solidFill>
                <a:srgbClr val="1F3864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F3864"/>
                </a:solidFill>
              </a:rPr>
              <a:t>itinerarios, etc.</a:t>
            </a:r>
            <a:endParaRPr sz="3200"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>
            <a:off x="7235825" y="2026227"/>
            <a:ext cx="3600450" cy="2381250"/>
          </a:xfrm>
          <a:prstGeom prst="wedgeEllipseCallout">
            <a:avLst>
              <a:gd fmla="val -58543" name="adj1"/>
              <a:gd fmla="val 41166" name="adj2"/>
            </a:avLst>
          </a:prstGeom>
          <a:solidFill>
            <a:srgbClr val="DDEA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Un reto también para los asistentes: ¿Nos ayudas?</a:t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280554" y="1955921"/>
            <a:ext cx="11557000" cy="61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Interfaz de usuario gráfica&#10;&#10;Descripción generada automáticamente"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578" y="2409825"/>
            <a:ext cx="5136743" cy="125246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Imagen que contiene Interfaz de usuario gráfica&#10;&#10;Descripción generada automáticamente" id="117" name="Google Shape;1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2707" y="3878705"/>
            <a:ext cx="5086639" cy="124162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18" name="Google Shape;118;p8"/>
          <p:cNvSpPr txBox="1"/>
          <p:nvPr/>
        </p:nvSpPr>
        <p:spPr>
          <a:xfrm>
            <a:off x="7780483" y="2570883"/>
            <a:ext cx="26104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 y difunde!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>
            <p:ph idx="4294967295" type="title"/>
          </p:nvPr>
        </p:nvSpPr>
        <p:spPr>
          <a:xfrm>
            <a:off x="5803900" y="2034750"/>
            <a:ext cx="6134100" cy="45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Participantes en el Reto 2: </a:t>
            </a:r>
            <a:b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Roberto Magro - Ayuntamiento de Alcobendas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Xavi Ozaes  - Ayuntamiento de Mollet del Vallès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Xavier Altafulla - Ayuntamiento del Prat de Llobregat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Noemi Segura - Diputación de Barcelona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Magda Lorente - Diputación de Barcelona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Vicente Rubio - Diputación de Castellón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Dolors Roo - Diputació de Tarragona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Leticia Rodríguez - Generalitat de Catalunya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Alba Farreras - Generalitat de Catalunya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Sonia Castro - Red.es (datos.gob.es)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Nuria Portillo - Universitat Politècnica de València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Javier Cantón - Universidad Granada</a:t>
            </a: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>
            <p:ph idx="4294967295" type="title"/>
          </p:nvPr>
        </p:nvSpPr>
        <p:spPr>
          <a:xfrm>
            <a:off x="5765800" y="2196962"/>
            <a:ext cx="6591300" cy="2984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Resultados del Reto 2: </a:t>
            </a:r>
            <a:b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capacidades para el uso y la apertura de datos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1F3864"/>
                </a:solidFill>
              </a:rPr>
              <a:t>Grupo de trabajo</a:t>
            </a:r>
            <a:endParaRPr/>
          </a:p>
        </p:txBody>
      </p:sp>
      <p:sp>
        <p:nvSpPr>
          <p:cNvPr id="37" name="Google Shape;37;p3"/>
          <p:cNvSpPr txBox="1"/>
          <p:nvPr/>
        </p:nvSpPr>
        <p:spPr>
          <a:xfrm>
            <a:off x="1465425" y="2503100"/>
            <a:ext cx="3173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1617825" y="2297000"/>
            <a:ext cx="3173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personas diversas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1617825" y="3773200"/>
            <a:ext cx="3173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1617825" y="3290050"/>
            <a:ext cx="4419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organizaciones diversas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1687400" y="4283100"/>
            <a:ext cx="4419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propósito común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be508a678_0_4"/>
          <p:cNvSpPr txBox="1"/>
          <p:nvPr/>
        </p:nvSpPr>
        <p:spPr>
          <a:xfrm>
            <a:off x="317500" y="1371462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1F3864"/>
                </a:solidFill>
              </a:rPr>
              <a:t>Objetivos Reto 2</a:t>
            </a:r>
            <a:endParaRPr/>
          </a:p>
        </p:txBody>
      </p:sp>
      <p:sp>
        <p:nvSpPr>
          <p:cNvPr id="47" name="Google Shape;47;g27be508a678_0_4"/>
          <p:cNvSpPr txBox="1"/>
          <p:nvPr/>
        </p:nvSpPr>
        <p:spPr>
          <a:xfrm>
            <a:off x="1617825" y="2297000"/>
            <a:ext cx="9428400" cy="23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conseguir que los trabajadores/as públicos desarrollen conocimientos y habilidades necesarias para impulsar la divulgación y uso de los datos abiertos así como potenciar el uso de datos para la mejora de las políticas públicas”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be508a678_0_14"/>
          <p:cNvSpPr txBox="1"/>
          <p:nvPr/>
        </p:nvSpPr>
        <p:spPr>
          <a:xfrm>
            <a:off x="317500" y="1371462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1F3864"/>
                </a:solidFill>
              </a:rPr>
              <a:t>Objetivos ocultos</a:t>
            </a:r>
            <a:endParaRPr/>
          </a:p>
        </p:txBody>
      </p:sp>
      <p:sp>
        <p:nvSpPr>
          <p:cNvPr id="53" name="Google Shape;53;g27be508a678_0_14"/>
          <p:cNvSpPr txBox="1"/>
          <p:nvPr/>
        </p:nvSpPr>
        <p:spPr>
          <a:xfrm>
            <a:off x="3550625" y="3560150"/>
            <a:ext cx="78408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potenciar publicación/uso de datos abiertos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7be508a678_0_14"/>
          <p:cNvSpPr txBox="1"/>
          <p:nvPr/>
        </p:nvSpPr>
        <p:spPr>
          <a:xfrm>
            <a:off x="5027500" y="4837000"/>
            <a:ext cx="52596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de valor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7be508a678_0_14"/>
          <p:cNvSpPr txBox="1"/>
          <p:nvPr/>
        </p:nvSpPr>
        <p:spPr>
          <a:xfrm>
            <a:off x="2211450" y="2310850"/>
            <a:ext cx="57840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Calibri"/>
                <a:ea typeface="Calibri"/>
                <a:cs typeface="Calibri"/>
                <a:sym typeface="Calibri"/>
              </a:rPr>
              <a:t>herramientas trabajadores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7be508a678_0_14"/>
          <p:cNvSpPr/>
          <p:nvPr/>
        </p:nvSpPr>
        <p:spPr>
          <a:xfrm flipH="1" rot="10800000">
            <a:off x="2694600" y="3442825"/>
            <a:ext cx="704100" cy="662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27be508a678_0_14"/>
          <p:cNvSpPr/>
          <p:nvPr/>
        </p:nvSpPr>
        <p:spPr>
          <a:xfrm flipH="1" rot="10800000">
            <a:off x="4144600" y="4768575"/>
            <a:ext cx="704100" cy="662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be508a678_0_0"/>
          <p:cNvSpPr txBox="1"/>
          <p:nvPr/>
        </p:nvSpPr>
        <p:spPr>
          <a:xfrm>
            <a:off x="317500" y="1371462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1F3864"/>
                </a:solidFill>
              </a:rPr>
              <a:t>Limitaciones alcance</a:t>
            </a:r>
            <a:endParaRPr/>
          </a:p>
        </p:txBody>
      </p:sp>
      <p:sp>
        <p:nvSpPr>
          <p:cNvPr id="63" name="Google Shape;63;g27be508a678_0_0"/>
          <p:cNvSpPr txBox="1"/>
          <p:nvPr/>
        </p:nvSpPr>
        <p:spPr>
          <a:xfrm>
            <a:off x="1617825" y="2297000"/>
            <a:ext cx="8489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objetivos necesarios, no suficientes para la promoción de DDAA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7be508a678_0_0"/>
          <p:cNvSpPr txBox="1"/>
          <p:nvPr/>
        </p:nvSpPr>
        <p:spPr>
          <a:xfrm>
            <a:off x="1617825" y="3622775"/>
            <a:ext cx="84897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no se aborda una gestión global de datos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27be508a678_0_0"/>
          <p:cNvSpPr txBox="1"/>
          <p:nvPr/>
        </p:nvSpPr>
        <p:spPr>
          <a:xfrm>
            <a:off x="3409400" y="4782900"/>
            <a:ext cx="59940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priorizamos la entrega de resultados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27be508a678_0_0"/>
          <p:cNvSpPr/>
          <p:nvPr/>
        </p:nvSpPr>
        <p:spPr>
          <a:xfrm flipH="1" rot="10800000">
            <a:off x="2418525" y="4616075"/>
            <a:ext cx="704100" cy="662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1F3864"/>
                </a:solidFill>
              </a:rPr>
              <a:t>Funcionamiento proyecto</a:t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7500" y="1946685"/>
            <a:ext cx="11557000" cy="61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562600" y="2145150"/>
            <a:ext cx="4086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herramientas ofimáticas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1562600" y="3049350"/>
            <a:ext cx="6225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sesiones conjuntas de coordinación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645975" y="3953550"/>
            <a:ext cx="6225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gestión tareas y calendario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3109225" y="4857750"/>
            <a:ext cx="4086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400">
                <a:latin typeface="Calibri"/>
                <a:ea typeface="Calibri"/>
                <a:cs typeface="Calibri"/>
                <a:sym typeface="Calibri"/>
              </a:rPr>
              <a:t>coordinación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4019825" y="4685200"/>
            <a:ext cx="510900" cy="27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be508a678_0_33"/>
          <p:cNvSpPr txBox="1"/>
          <p:nvPr/>
        </p:nvSpPr>
        <p:spPr>
          <a:xfrm>
            <a:off x="317500" y="1371462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1F3864"/>
                </a:solidFill>
              </a:rPr>
              <a:t>Enfoque trabajos</a:t>
            </a:r>
            <a:endParaRPr/>
          </a:p>
        </p:txBody>
      </p:sp>
      <p:sp>
        <p:nvSpPr>
          <p:cNvPr id="83" name="Google Shape;83;g27be508a678_0_33"/>
          <p:cNvSpPr/>
          <p:nvPr/>
        </p:nvSpPr>
        <p:spPr>
          <a:xfrm>
            <a:off x="317500" y="1946685"/>
            <a:ext cx="115569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7be508a678_0_33"/>
          <p:cNvSpPr txBox="1"/>
          <p:nvPr/>
        </p:nvSpPr>
        <p:spPr>
          <a:xfrm>
            <a:off x="1562600" y="2145150"/>
            <a:ext cx="4086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participado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7be508a678_0_33"/>
          <p:cNvSpPr txBox="1"/>
          <p:nvPr/>
        </p:nvSpPr>
        <p:spPr>
          <a:xfrm>
            <a:off x="1562600" y="3049350"/>
            <a:ext cx="6225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abierto a escrutinio público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7be508a678_0_33"/>
          <p:cNvSpPr txBox="1"/>
          <p:nvPr/>
        </p:nvSpPr>
        <p:spPr>
          <a:xfrm>
            <a:off x="1645975" y="3953550"/>
            <a:ext cx="6225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dinámico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Resultados l</a:t>
            </a:r>
            <a:r>
              <a:rPr b="1" lang="es-ES" sz="3200">
                <a:solidFill>
                  <a:srgbClr val="1F3864"/>
                </a:solidFill>
              </a:rPr>
              <a:t>í</a:t>
            </a: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nea 1 - competencias/conocimientos</a:t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280554" y="1955921"/>
            <a:ext cx="11557000" cy="61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1383150" y="1955925"/>
            <a:ext cx="9138600" cy="4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Calibri"/>
                <a:ea typeface="Calibri"/>
                <a:cs typeface="Calibri"/>
                <a:sym typeface="Calibri"/>
              </a:rPr>
              <a:t>3 roles: (más trabajadores públicos)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responsable DDAA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técnico apertura DDAA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responsable funcional datos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aspectos por rol: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todos igual importancia: cuadro resumen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2023-06-30T05:38:54Z</dcterms:created>
  <dc:creator>Administrador</dc:creator>
</cp:coreProperties>
</file>